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  <p:sldMasterId id="2147483664" r:id="rId3"/>
    <p:sldMasterId id="2147483650" r:id="rId4"/>
    <p:sldMasterId id="2147483684" r:id="rId5"/>
    <p:sldMasterId id="2147483704" r:id="rId6"/>
  </p:sldMasterIdLst>
  <p:notesMasterIdLst>
    <p:notesMasterId r:id="rId21"/>
  </p:notesMasterIdLst>
  <p:handoutMasterIdLst>
    <p:handoutMasterId r:id="rId22"/>
  </p:handoutMasterIdLst>
  <p:sldIdLst>
    <p:sldId id="302" r:id="rId7"/>
    <p:sldId id="480" r:id="rId8"/>
    <p:sldId id="438" r:id="rId9"/>
    <p:sldId id="473" r:id="rId10"/>
    <p:sldId id="481" r:id="rId11"/>
    <p:sldId id="489" r:id="rId12"/>
    <p:sldId id="488" r:id="rId13"/>
    <p:sldId id="484" r:id="rId14"/>
    <p:sldId id="490" r:id="rId15"/>
    <p:sldId id="485" r:id="rId16"/>
    <p:sldId id="486" r:id="rId17"/>
    <p:sldId id="422" r:id="rId18"/>
    <p:sldId id="469" r:id="rId19"/>
    <p:sldId id="478" r:id="rId20"/>
  </p:sldIdLst>
  <p:sldSz cx="9144000" cy="5143500" type="screen16x9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67C44F9-379C-4C9B-94B9-3F8A3278426A}">
          <p14:sldIdLst>
            <p14:sldId id="302"/>
            <p14:sldId id="480"/>
            <p14:sldId id="438"/>
            <p14:sldId id="473"/>
            <p14:sldId id="481"/>
            <p14:sldId id="489"/>
            <p14:sldId id="488"/>
            <p14:sldId id="484"/>
            <p14:sldId id="490"/>
            <p14:sldId id="485"/>
            <p14:sldId id="486"/>
            <p14:sldId id="422"/>
            <p14:sldId id="469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38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769"/>
    <a:srgbClr val="684F49"/>
    <a:srgbClr val="315470"/>
    <a:srgbClr val="003399"/>
    <a:srgbClr val="95A393"/>
    <a:srgbClr val="9D1915"/>
    <a:srgbClr val="44516C"/>
    <a:srgbClr val="969696"/>
    <a:srgbClr val="930000"/>
    <a:srgbClr val="C79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796" autoAdjust="0"/>
  </p:normalViewPr>
  <p:slideViewPr>
    <p:cSldViewPr>
      <p:cViewPr varScale="1">
        <p:scale>
          <a:sx n="119" d="100"/>
          <a:sy n="119" d="100"/>
        </p:scale>
        <p:origin x="72" y="66"/>
      </p:cViewPr>
      <p:guideLst>
        <p:guide orient="horz" pos="838"/>
        <p:guide pos="340"/>
      </p:guideLst>
    </p:cSldViewPr>
  </p:slideViewPr>
  <p:outlineViewPr>
    <p:cViewPr>
      <p:scale>
        <a:sx n="33" d="100"/>
        <a:sy n="33" d="100"/>
      </p:scale>
      <p:origin x="0" y="-28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0"/>
    </p:cViewPr>
  </p:sorterViewPr>
  <p:notesViewPr>
    <p:cSldViewPr>
      <p:cViewPr varScale="1">
        <p:scale>
          <a:sx n="56" d="100"/>
          <a:sy n="56" d="100"/>
        </p:scale>
        <p:origin x="2600" y="4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0C896-E888-4EAD-8EB6-D7F3B25E4C6A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1455EF5-5E18-428A-89DD-41F9D7D7A85C}" type="pres">
      <dgm:prSet presAssocID="{D6F0C896-E888-4EAD-8EB6-D7F3B25E4C6A}" presName="diagram" presStyleCnt="0">
        <dgm:presLayoutVars>
          <dgm:dir/>
          <dgm:resizeHandles val="exact"/>
        </dgm:presLayoutVars>
      </dgm:prSet>
      <dgm:spPr/>
    </dgm:pt>
  </dgm:ptLst>
  <dgm:cxnLst>
    <dgm:cxn modelId="{BED43586-B1EF-4508-B6F0-F20992BC2594}" type="presOf" srcId="{D6F0C896-E888-4EAD-8EB6-D7F3B25E4C6A}" destId="{B1455EF5-5E18-428A-89DD-41F9D7D7A85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01C68-E67B-4996-A87B-2F4BCB4CE03A}" type="datetimeFigureOut">
              <a:rPr lang="fr-BE"/>
              <a:pPr>
                <a:defRPr/>
              </a:pPr>
              <a:t>5/05/2026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1F86C1-3ABB-46B5-B1A4-4AE64DEB3D0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25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04T18:39:20.7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04T18:39:21.9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04T18:45:37.5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04T18:45:40.3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13T15:01:56.0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13T15:01:57.3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13T15:01:58.2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9CA16E-6821-4305-BD95-0AB3D3718047}" type="datetimeFigureOut">
              <a:rPr lang="fr-BE"/>
              <a:pPr>
                <a:defRPr/>
              </a:pPr>
              <a:t>5/05/2026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20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3C3217-AFF6-44D1-94CF-DC88E82D613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2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6" y="1220788"/>
            <a:ext cx="10477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6"/>
            <a:ext cx="6731795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49" y="4839892"/>
            <a:ext cx="3168651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73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none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83618"/>
            <a:ext cx="8352731" cy="3294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56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83618"/>
            <a:ext cx="8352731" cy="334837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67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none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83618"/>
            <a:ext cx="3528195" cy="334837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1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24219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25C1-0C41-4619-ABD2-EBFA84DA0C8E}" type="datetimeFigureOut">
              <a:rPr lang="fr-BE" smtClean="0"/>
              <a:t>5/05/2026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4525-3057-4771-98AE-D9AD36F7333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30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6" y="1220788"/>
            <a:ext cx="10477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7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1" y="4839892"/>
            <a:ext cx="3168651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91" y="1322627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69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83618"/>
            <a:ext cx="8352731" cy="3294366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5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83618"/>
            <a:ext cx="8352731" cy="334837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0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83618"/>
            <a:ext cx="3528195" cy="3348372"/>
          </a:xfrm>
          <a:prstGeom prst="rect">
            <a:avLst/>
          </a:prstGeom>
        </p:spPr>
        <p:txBody>
          <a:bodyPr numCol="1"/>
          <a:lstStyle>
            <a:lvl1pPr>
              <a:defRPr lang="en-US" sz="16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1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8229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6" y="1220788"/>
            <a:ext cx="10477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6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49" y="4839892"/>
            <a:ext cx="3168651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1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6" y="1220788"/>
            <a:ext cx="10477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6"/>
            <a:ext cx="6731795" cy="23217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49" y="4839892"/>
            <a:ext cx="3168651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1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6" y="1220788"/>
            <a:ext cx="10477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49" y="4839892"/>
            <a:ext cx="3168651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6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71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6" y="1220788"/>
            <a:ext cx="10477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6"/>
            <a:ext cx="6731795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49" y="4839892"/>
            <a:ext cx="3168651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75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6" y="1220788"/>
            <a:ext cx="10477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49" y="4839892"/>
            <a:ext cx="3168651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6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5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29928"/>
            <a:ext cx="8352731" cy="3348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15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29928"/>
            <a:ext cx="8352731" cy="340206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6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5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49" y="1329928"/>
            <a:ext cx="3528195" cy="34020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1" y="1329934"/>
            <a:ext cx="4787900" cy="3401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185935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315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9749" y="815181"/>
            <a:ext cx="4320000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1" y="210649"/>
            <a:ext cx="1819275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9D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49" y="815181"/>
            <a:ext cx="4320000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1" y="210649"/>
            <a:ext cx="1819275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A5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pic>
        <p:nvPicPr>
          <p:cNvPr id="7173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1" y="210649"/>
            <a:ext cx="1819275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539749" y="815181"/>
            <a:ext cx="4320000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28575"/>
            <a:ext cx="4320000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1" y="301625"/>
            <a:ext cx="504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260000"/>
          </a:xfrm>
          <a:prstGeom prst="rect">
            <a:avLst/>
          </a:prstGeom>
          <a:solidFill>
            <a:srgbClr val="CDA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49" y="27660"/>
            <a:ext cx="4320000" cy="0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75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85" r:id="rId4"/>
    <p:sldLayoutId id="214748408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9144000" cy="1330325"/>
          </a:xfrm>
          <a:prstGeom prst="rect">
            <a:avLst/>
          </a:prstGeom>
          <a:solidFill>
            <a:srgbClr val="A0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4" y="4840288"/>
            <a:ext cx="1944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27660"/>
            <a:ext cx="4320000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1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0.png"/><Relationship Id="rId12" Type="http://schemas.openxmlformats.org/officeDocument/2006/relationships/image" Target="../media/image2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customXml" Target="../ink/ink6.xml"/><Relationship Id="rId9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7172" y="1131590"/>
            <a:ext cx="3914775" cy="3384376"/>
          </a:xfrm>
        </p:spPr>
        <p:txBody>
          <a:bodyPr/>
          <a:lstStyle/>
          <a:p>
            <a:pPr algn="ctr"/>
            <a:endParaRPr lang="pl-PL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Beyond familiar scripts: Assessing </a:t>
            </a: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</a:rPr>
              <a:t>Trade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marks outside Latin and Cyrillic scripts</a:t>
            </a:r>
          </a:p>
          <a:p>
            <a:pPr algn="ctr"/>
            <a:endParaRPr lang="pl-PL" sz="2800" dirty="0"/>
          </a:p>
          <a:p>
            <a:pPr algn="ctr"/>
            <a:r>
              <a:rPr lang="pl-PL" sz="1733" cap="none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Judge</a:t>
            </a:r>
            <a:r>
              <a:rPr lang="pl-PL" sz="1733" cap="non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Krystyna Kowalik-Bańczyk</a:t>
            </a:r>
          </a:p>
          <a:p>
            <a:pPr algn="ctr"/>
            <a:endParaRPr lang="pl-PL" sz="1467" cap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pl-PL" sz="100" cap="non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>
              <a:defRPr/>
            </a:pPr>
            <a:r>
              <a:rPr lang="fr-BE" sz="1733" cap="none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Emerging</a:t>
            </a:r>
            <a:r>
              <a:rPr lang="fr-BE" sz="1733" cap="non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r-BE" sz="1733" cap="none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Frontiers</a:t>
            </a:r>
            <a:r>
              <a:rPr lang="fr-BE" sz="1733" cap="non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of EU Trade Mark Adjudication</a:t>
            </a:r>
            <a:endParaRPr lang="pl-PL" sz="1733" cap="non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>
              <a:defRPr/>
            </a:pPr>
            <a:r>
              <a:rPr lang="pl-PL" sz="14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21 May 2026</a:t>
            </a:r>
            <a:endParaRPr lang="fr-BE" sz="14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defRPr/>
            </a:pPr>
            <a:endParaRPr lang="fr-BE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47532" y="2859782"/>
            <a:ext cx="35740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7CD07-9D31-40B3-8C65-8AAB0317FF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+mj-lt"/>
              </a:rPr>
              <a:t>Nature of </a:t>
            </a:r>
            <a:r>
              <a:rPr lang="pl-PL" b="1" dirty="0" err="1">
                <a:solidFill>
                  <a:srgbClr val="0070C0"/>
                </a:solidFill>
                <a:latin typeface="+mj-lt"/>
              </a:rPr>
              <a:t>use</a:t>
            </a:r>
            <a:r>
              <a:rPr lang="pl-PL" b="1" dirty="0">
                <a:solidFill>
                  <a:srgbClr val="0070C0"/>
                </a:solidFill>
                <a:latin typeface="+mj-lt"/>
              </a:rPr>
              <a:t> </a:t>
            </a:r>
            <a:endParaRPr lang="fr-BE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8CEA9-C068-4A87-9F13-4589F6FB7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1059582"/>
            <a:ext cx="3528195" cy="3402062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pl-P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TM in </a:t>
            </a:r>
            <a:r>
              <a:rPr lang="en-GB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registered form </a:t>
            </a:r>
            <a:r>
              <a:rPr lang="pl-P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figurative mark consisting of three characters </a:t>
            </a:r>
            <a:endPara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  <a:ea typeface="Times New Roman" panose="02020603050405020304" pitchFamily="18" charset="0"/>
              </a:rPr>
              <a:t>Distinctive and dominant word elements ‘dragon de chine’ and representation of dragon added to Chinese characters </a:t>
            </a:r>
            <a:r>
              <a:rPr lang="en-GB" sz="2000" b="1" u="sng" dirty="0">
                <a:latin typeface="+mn-lt"/>
                <a:ea typeface="Times New Roman" panose="02020603050405020304" pitchFamily="18" charset="0"/>
              </a:rPr>
              <a:t>alter</a:t>
            </a:r>
            <a:r>
              <a:rPr lang="en-GB" sz="2000" b="1" dirty="0">
                <a:latin typeface="+mn-lt"/>
                <a:ea typeface="Times New Roman" panose="02020603050405020304" pitchFamily="18" charset="0"/>
              </a:rPr>
              <a:t> distinctive character</a:t>
            </a:r>
            <a:endPara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E4B3800-03DF-4F98-9ADA-E3F8BFBFAEC0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r="4972"/>
          <a:stretch>
            <a:fillRect/>
          </a:stretch>
        </p:blipFill>
        <p:spPr bwMode="auto">
          <a:xfrm>
            <a:off x="3779715" y="351768"/>
            <a:ext cx="4956043" cy="451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13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C3EEEC-2363-4C94-93EA-482CBAD913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345426"/>
            <a:ext cx="8784975" cy="7681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Decorative elements only</a:t>
            </a:r>
            <a:r>
              <a:rPr lang="pl-PL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T‑95/24,</a:t>
            </a:r>
            <a:r>
              <a:rPr lang="fr-BE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Laura Food </a:t>
            </a:r>
            <a:r>
              <a:rPr lang="en-GB" b="1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Srl</a:t>
            </a:r>
            <a:r>
              <a:rPr lang="pl-PL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1791E-BAFA-442F-8754-F0F97027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426906"/>
            <a:ext cx="4416491" cy="22896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3BB58-A93C-492F-ACC9-613148FEF7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409065"/>
            <a:ext cx="3528195" cy="2170797"/>
          </a:xfrm>
        </p:spPr>
        <p:txBody>
          <a:bodyPr/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Arabic word elements and figurative elements of mark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perceived as </a:t>
            </a: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 decorative elements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368588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A68BB9-4F14-4D7F-8383-A4184F5C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867" b="1" i="1" dirty="0">
                <a:solidFill>
                  <a:srgbClr val="FF0000"/>
                </a:solidFill>
              </a:rPr>
              <a:t> </a:t>
            </a:r>
            <a:endParaRPr lang="fr-BE" sz="1867" b="1" i="1" dirty="0">
              <a:solidFill>
                <a:srgbClr val="FF0000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573886" y="224927"/>
            <a:ext cx="7373556" cy="768162"/>
          </a:xfrm>
          <a:noFill/>
        </p:spPr>
        <p:txBody>
          <a:bodyPr/>
          <a:lstStyle/>
          <a:p>
            <a:pPr algn="ctr"/>
            <a:r>
              <a:rPr lang="pl-PL" b="1" u="sng" dirty="0">
                <a:solidFill>
                  <a:srgbClr val="0070C0"/>
                </a:solidFill>
                <a:latin typeface="+mj-lt"/>
              </a:rPr>
              <a:t>Bad </a:t>
            </a:r>
            <a:r>
              <a:rPr lang="pl-PL" b="1" u="sng" dirty="0" err="1">
                <a:solidFill>
                  <a:srgbClr val="0070C0"/>
                </a:solidFill>
                <a:latin typeface="+mj-lt"/>
              </a:rPr>
              <a:t>Faith</a:t>
            </a:r>
            <a:r>
              <a:rPr lang="pl-PL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fr-BE" b="1" dirty="0">
                <a:solidFill>
                  <a:srgbClr val="0070C0"/>
                </a:solidFill>
                <a:latin typeface="+mj-lt"/>
              </a:rPr>
              <a:t>T-128/24</a:t>
            </a:r>
            <a:r>
              <a:rPr lang="pl-PL" b="1" dirty="0">
                <a:solidFill>
                  <a:srgbClr val="0070C0"/>
                </a:solidFill>
                <a:latin typeface="+mj-lt"/>
              </a:rPr>
              <a:t>,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+mj-lt"/>
              </a:rPr>
              <a:t>Guangzhou </a:t>
            </a:r>
            <a:r>
              <a:rPr lang="en-US" b="1" dirty="0" err="1">
                <a:solidFill>
                  <a:srgbClr val="0070C0"/>
                </a:solidFill>
                <a:latin typeface="+mj-lt"/>
              </a:rPr>
              <a:t>Wanglaoji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 Grand Health v EUIPO – Multi Access </a:t>
            </a:r>
            <a:endParaRPr lang="pl-PL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133" b="1" dirty="0">
                <a:solidFill>
                  <a:srgbClr val="0070C0"/>
                </a:solidFill>
                <a:latin typeface="+mj-lt"/>
              </a:rPr>
              <a:t>(</a:t>
            </a:r>
            <a:r>
              <a:rPr lang="en-US" sz="2133" b="1" dirty="0" err="1">
                <a:solidFill>
                  <a:srgbClr val="0070C0"/>
                </a:solidFill>
                <a:latin typeface="+mj-lt"/>
              </a:rPr>
              <a:t>Representatio</a:t>
            </a:r>
            <a:r>
              <a:rPr lang="pl-PL" sz="2133" b="1" dirty="0">
                <a:solidFill>
                  <a:srgbClr val="0070C0"/>
                </a:solidFill>
                <a:latin typeface="+mj-lt"/>
              </a:rPr>
              <a:t>n of</a:t>
            </a:r>
            <a:r>
              <a:rPr lang="en-US" sz="2133" b="1" dirty="0">
                <a:solidFill>
                  <a:srgbClr val="0070C0"/>
                </a:solidFill>
                <a:latin typeface="+mj-lt"/>
              </a:rPr>
              <a:t> three Chinese characters)</a:t>
            </a:r>
            <a:endParaRPr lang="fr-BE" sz="2133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31231" y="2152209"/>
            <a:ext cx="3755959" cy="3532583"/>
          </a:xfrm>
        </p:spPr>
        <p:txBody>
          <a:bodyPr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376790" y="2319103"/>
            <a:ext cx="3803963" cy="3198793"/>
          </a:xfr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  <a:defRPr/>
            </a:pPr>
            <a:r>
              <a:rPr lang="pl-PL" sz="1733" dirty="0"/>
              <a:t>	</a:t>
            </a:r>
            <a:r>
              <a:rPr lang="fr-BE" sz="1733" dirty="0"/>
              <a:t>     </a:t>
            </a:r>
            <a:r>
              <a:rPr lang="fr-BE" sz="2667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  <a:r>
              <a:rPr lang="fr-BE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667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</a:t>
            </a:r>
            <a:r>
              <a:rPr lang="fr-BE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BE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claim</a:t>
            </a:r>
            <a:endParaRPr lang="pl-PL" sz="26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defRPr/>
            </a:pPr>
            <a:r>
              <a:rPr lang="pl-PL" sz="26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pl-PL" sz="26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BE" sz="26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sz="2667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repetitive</a:t>
            </a:r>
            <a:r>
              <a:rPr lang="pl-PL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</a:t>
            </a:r>
            <a:r>
              <a:rPr lang="fr-BE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sz="2667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</a:t>
            </a:r>
            <a:endParaRPr lang="en-GB" sz="2667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B3448F-E98A-4DFD-885F-FB253BD2213D}"/>
                  </a:ext>
                </a:extLst>
              </p14:cNvPr>
              <p14:cNvContentPartPr/>
              <p14:nvPr/>
            </p14:nvContentPartPr>
            <p14:xfrm>
              <a:off x="6272097" y="238173"/>
              <a:ext cx="480" cy="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B3448F-E98A-4DFD-885F-FB253BD221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0097" y="226173"/>
                <a:ext cx="24000" cy="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DF24-CEC2-46D3-8E0B-403CD1D1F463}"/>
              </a:ext>
            </a:extLst>
          </p:cNvPr>
          <p:cNvGrpSpPr/>
          <p:nvPr/>
        </p:nvGrpSpPr>
        <p:grpSpPr>
          <a:xfrm>
            <a:off x="786177" y="131613"/>
            <a:ext cx="406560" cy="468960"/>
            <a:chOff x="589633" y="741647"/>
            <a:chExt cx="3049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D587D6-8BAF-4F70-83B5-77928E25C0DF}"/>
                    </a:ext>
                  </a:extLst>
                </p14:cNvPr>
                <p14:cNvContentPartPr/>
                <p14:nvPr/>
              </p14:nvContentPartPr>
              <p14:xfrm>
                <a:off x="589633" y="1093007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D587D6-8BAF-4F70-83B5-77928E25C0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633" y="10843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31DDA3-7056-4BE1-9689-2D360BBC06F1}"/>
                    </a:ext>
                  </a:extLst>
                </p14:cNvPr>
                <p14:cNvContentPartPr/>
                <p14:nvPr/>
              </p14:nvContentPartPr>
              <p14:xfrm>
                <a:off x="894193" y="741647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31DDA3-7056-4BE1-9689-2D360BBC06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5553" y="7330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Oval 3"/>
          <p:cNvSpPr/>
          <p:nvPr/>
        </p:nvSpPr>
        <p:spPr>
          <a:xfrm>
            <a:off x="546437" y="2147174"/>
            <a:ext cx="3714227" cy="2783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EAA68BB9-4F14-4D7F-8383-A4184F5CA3E2}"/>
              </a:ext>
            </a:extLst>
          </p:cNvPr>
          <p:cNvSpPr txBox="1">
            <a:spLocks/>
          </p:cNvSpPr>
          <p:nvPr/>
        </p:nvSpPr>
        <p:spPr>
          <a:xfrm>
            <a:off x="4079152" y="2966269"/>
            <a:ext cx="1358797" cy="498875"/>
          </a:xfrm>
          <a:prstGeom prst="rect">
            <a:avLst/>
          </a:prstGeom>
        </p:spPr>
        <p:txBody>
          <a:bodyPr numCol="1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133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539596" y="2767701"/>
            <a:ext cx="837194" cy="476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539596" y="3545097"/>
            <a:ext cx="837194" cy="4538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EAA68BB9-4F14-4D7F-8383-A4184F5CA3E2}"/>
              </a:ext>
            </a:extLst>
          </p:cNvPr>
          <p:cNvSpPr txBox="1">
            <a:spLocks/>
          </p:cNvSpPr>
          <p:nvPr/>
        </p:nvSpPr>
        <p:spPr>
          <a:xfrm>
            <a:off x="5724608" y="457878"/>
            <a:ext cx="3623725" cy="652809"/>
          </a:xfrm>
          <a:prstGeom prst="rect">
            <a:avLst/>
          </a:prstGeom>
        </p:spPr>
        <p:txBody>
          <a:bodyPr numCol="1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867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6CA787-BC6B-4A3D-A276-0A69B3866E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637" y="2986792"/>
            <a:ext cx="3213100" cy="1155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2F517-0849-4D01-8DAF-DDD3CD7CC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7953" y="3747127"/>
            <a:ext cx="1048263" cy="9078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50AB8C-841B-4206-8144-5A63C043CA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374" y="2292648"/>
            <a:ext cx="1174630" cy="9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1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B6BA6-3962-4968-A7B4-6D4BBA588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627534"/>
            <a:ext cx="8352731" cy="4824536"/>
          </a:xfrm>
        </p:spPr>
        <p:txBody>
          <a:bodyPr/>
          <a:lstStyle/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E716C-3E89-4FD7-B6E7-0B77137C5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sz="4267" b="1" dirty="0" err="1">
                <a:solidFill>
                  <a:srgbClr val="0070C0"/>
                </a:solidFill>
                <a:latin typeface="+mj-lt"/>
              </a:rPr>
              <a:t>Comments</a:t>
            </a:r>
            <a:endParaRPr lang="fr-BE" sz="4267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749" y="1110810"/>
            <a:ext cx="3936240" cy="1440160"/>
          </a:xfrm>
          <a:prstGeom prst="roundRect">
            <a:avLst/>
          </a:prstGeom>
          <a:solidFill>
            <a:srgbClr val="CDA769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 decorative elements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68955" y="1110810"/>
            <a:ext cx="3936240" cy="1440160"/>
          </a:xfrm>
          <a:prstGeom prst="roundRect">
            <a:avLst/>
          </a:prstGeom>
          <a:solidFill>
            <a:srgbClr val="CDA769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not </a:t>
            </a:r>
            <a:r>
              <a:rPr lang="pl-PL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distinctive</a:t>
            </a: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likelihood</a:t>
            </a: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confusion</a:t>
            </a: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749" y="3039801"/>
            <a:ext cx="3936240" cy="1932216"/>
          </a:xfrm>
          <a:prstGeom prst="roundRect">
            <a:avLst/>
          </a:prstGeom>
          <a:solidFill>
            <a:srgbClr val="CDA769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 faith </a:t>
            </a: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pl-PL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invalidity</a:t>
            </a: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(not so obvious)</a:t>
            </a:r>
            <a:endParaRPr lang="pl-PL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92282" y="3016245"/>
            <a:ext cx="3936240" cy="1932215"/>
          </a:xfrm>
          <a:prstGeom prst="roundRect">
            <a:avLst/>
          </a:prstGeom>
          <a:solidFill>
            <a:srgbClr val="CDA769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Chinese community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not considered to be a substantial part of the EU relevant public</a:t>
            </a: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(YET?)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5A6D-45C2-46B5-8651-4B1A01F2D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771550"/>
            <a:ext cx="7373556" cy="3312368"/>
          </a:xfrm>
        </p:spPr>
        <p:txBody>
          <a:bodyPr/>
          <a:lstStyle/>
          <a:p>
            <a:pPr algn="ctr"/>
            <a:r>
              <a:rPr lang="fr-BE" sz="3200" b="1" dirty="0">
                <a:solidFill>
                  <a:srgbClr val="0070C0"/>
                </a:solidFill>
                <a:latin typeface="+mj-lt"/>
              </a:rPr>
              <a:t>Th</a:t>
            </a:r>
            <a:r>
              <a:rPr lang="pl-PL" sz="3200" b="1" dirty="0" err="1">
                <a:solidFill>
                  <a:srgbClr val="0070C0"/>
                </a:solidFill>
                <a:latin typeface="+mj-lt"/>
              </a:rPr>
              <a:t>ank</a:t>
            </a:r>
            <a:r>
              <a:rPr lang="pl-PL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3200" b="1" dirty="0" err="1">
                <a:solidFill>
                  <a:srgbClr val="0070C0"/>
                </a:solidFill>
                <a:latin typeface="+mj-lt"/>
              </a:rPr>
              <a:t>you</a:t>
            </a:r>
            <a:r>
              <a:rPr lang="pl-PL" sz="3200" b="1" dirty="0">
                <a:solidFill>
                  <a:srgbClr val="0070C0"/>
                </a:solidFill>
                <a:latin typeface="+mj-lt"/>
              </a:rPr>
              <a:t> for </a:t>
            </a:r>
            <a:r>
              <a:rPr lang="pl-PL" sz="3200" b="1" dirty="0" err="1">
                <a:solidFill>
                  <a:srgbClr val="0070C0"/>
                </a:solidFill>
                <a:latin typeface="+mj-lt"/>
              </a:rPr>
              <a:t>your</a:t>
            </a:r>
            <a:r>
              <a:rPr lang="pl-PL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3200" b="1" dirty="0" err="1">
                <a:solidFill>
                  <a:srgbClr val="0070C0"/>
                </a:solidFill>
                <a:latin typeface="+mj-lt"/>
              </a:rPr>
              <a:t>attention</a:t>
            </a:r>
            <a:r>
              <a:rPr lang="pl-PL" sz="3200" b="1" dirty="0">
                <a:solidFill>
                  <a:srgbClr val="0070C0"/>
                </a:solidFill>
                <a:latin typeface="+mj-lt"/>
              </a:rPr>
              <a:t> </a:t>
            </a:r>
            <a:endParaRPr lang="fr-BE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1133D-9939-49BE-B07F-2860F44F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541" y="1707654"/>
            <a:ext cx="3374917" cy="23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81F31-3E99-4A33-82FA-BC8F6299CE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endParaRPr lang="pl-PL" sz="1200" dirty="0"/>
          </a:p>
          <a:p>
            <a:pPr algn="l"/>
            <a:r>
              <a:rPr lang="pl-PL" sz="1200" dirty="0"/>
              <a:t>*</a:t>
            </a:r>
            <a:r>
              <a:rPr lang="en-US" sz="1200" b="0" i="0" u="none" strike="noStrike" baseline="0" dirty="0">
                <a:solidFill>
                  <a:srgbClr val="333333"/>
                </a:solidFill>
                <a:latin typeface="ArialMT"/>
              </a:rPr>
              <a:t>EUIPO Statistics for European Union Trade Marks</a:t>
            </a:r>
            <a:r>
              <a:rPr lang="pl-PL" sz="1200" b="0" i="0" u="none" strike="noStrike" baseline="0" dirty="0">
                <a:solidFill>
                  <a:srgbClr val="333333"/>
                </a:solidFill>
                <a:latin typeface="ArialMT"/>
              </a:rPr>
              <a:t> </a:t>
            </a:r>
          </a:p>
          <a:p>
            <a:pPr algn="l"/>
            <a:r>
              <a:rPr lang="fr-BE" sz="1200" b="0" i="0" u="none" strike="noStrike" baseline="0" dirty="0">
                <a:solidFill>
                  <a:srgbClr val="959795"/>
                </a:solidFill>
                <a:latin typeface="ArialMT"/>
              </a:rPr>
              <a:t>1996-01 to 2026-03 Evolution</a:t>
            </a:r>
            <a:endParaRPr lang="fr-BE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266CE-9E41-4BE2-B8FE-7AFF90A70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463485"/>
            <a:ext cx="7373556" cy="768162"/>
          </a:xfrm>
        </p:spPr>
        <p:txBody>
          <a:bodyPr/>
          <a:lstStyle/>
          <a:p>
            <a:r>
              <a:rPr lang="fr-BE" b="1" dirty="0">
                <a:solidFill>
                  <a:schemeClr val="accent1"/>
                </a:solidFill>
                <a:latin typeface="+mj-lt"/>
              </a:rPr>
              <a:t>EUTM Applications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 From China 1996-2026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042367-1F7B-4A49-9F89-DA6CF34730B7}"/>
              </a:ext>
            </a:extLst>
          </p:cNvPr>
          <p:cNvGrpSpPr/>
          <p:nvPr/>
        </p:nvGrpSpPr>
        <p:grpSpPr>
          <a:xfrm>
            <a:off x="2666337" y="-247525"/>
            <a:ext cx="122400" cy="48000"/>
            <a:chOff x="1999753" y="457294"/>
            <a:chExt cx="91800" cy="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8FAEEF-33E2-462C-8F33-19A79837B82E}"/>
                    </a:ext>
                  </a:extLst>
                </p14:cNvPr>
                <p14:cNvContentPartPr/>
                <p14:nvPr/>
              </p14:nvContentPartPr>
              <p14:xfrm>
                <a:off x="2091193" y="45729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8FAEEF-33E2-462C-8F33-19A79837B8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2193" y="4482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D35D4B-0041-4192-BD06-BC0FC4E9DF00}"/>
                    </a:ext>
                  </a:extLst>
                </p14:cNvPr>
                <p14:cNvContentPartPr/>
                <p14:nvPr/>
              </p14:nvContentPartPr>
              <p14:xfrm>
                <a:off x="1999753" y="492934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D35D4B-0041-4192-BD06-BC0FC4E9DF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90753" y="4839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8B29704-3612-4F9B-B9F9-2AB79D402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912" y="1861196"/>
            <a:ext cx="5252320" cy="275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A1F5AA-6741-4D57-92D4-100580977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602" y="2125941"/>
            <a:ext cx="8673630" cy="10376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CC34B1D-AA89-4A58-AB86-7D99B040A80D}"/>
              </a:ext>
            </a:extLst>
          </p:cNvPr>
          <p:cNvSpPr/>
          <p:nvPr/>
        </p:nvSpPr>
        <p:spPr>
          <a:xfrm>
            <a:off x="358602" y="2527042"/>
            <a:ext cx="3128231" cy="235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98A7F-975F-4FD9-BFB1-6DD42565D45C}"/>
              </a:ext>
            </a:extLst>
          </p:cNvPr>
          <p:cNvSpPr/>
          <p:nvPr/>
        </p:nvSpPr>
        <p:spPr>
          <a:xfrm>
            <a:off x="6913687" y="2527042"/>
            <a:ext cx="2083968" cy="235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440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6512" y="-123395"/>
            <a:ext cx="0" cy="0"/>
          </a:xfrm>
        </p:spPr>
        <p:txBody>
          <a:bodyPr/>
          <a:lstStyle/>
          <a:p>
            <a:pPr marL="457189" lvl="1" indent="0">
              <a:buNone/>
            </a:pPr>
            <a:endParaRPr lang="pl-PL" sz="4267" b="1" dirty="0">
              <a:solidFill>
                <a:schemeClr val="accent1"/>
              </a:solidFill>
            </a:endParaRPr>
          </a:p>
          <a:p>
            <a:pPr marL="457189" lvl="1" indent="0">
              <a:buNone/>
            </a:pPr>
            <a:r>
              <a:rPr lang="pl-PL" sz="4267" b="1" dirty="0" err="1">
                <a:solidFill>
                  <a:schemeClr val="accent1"/>
                </a:solidFill>
                <a:latin typeface="+mj-lt"/>
              </a:rPr>
              <a:t>When</a:t>
            </a:r>
            <a:r>
              <a:rPr lang="pl-PL" sz="4267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4267" b="1" dirty="0" err="1">
                <a:solidFill>
                  <a:schemeClr val="accent1"/>
                </a:solidFill>
                <a:latin typeface="+mj-lt"/>
              </a:rPr>
              <a:t>does</a:t>
            </a:r>
            <a:r>
              <a:rPr lang="pl-PL" sz="4267" b="1" dirty="0">
                <a:solidFill>
                  <a:schemeClr val="accent1"/>
                </a:solidFill>
                <a:latin typeface="+mj-lt"/>
              </a:rPr>
              <a:t> "</a:t>
            </a:r>
            <a:r>
              <a:rPr lang="pl-PL" sz="4267" b="1" dirty="0" err="1">
                <a:solidFill>
                  <a:schemeClr val="accent1"/>
                </a:solidFill>
                <a:latin typeface="+mj-lt"/>
              </a:rPr>
              <a:t>foreign</a:t>
            </a:r>
            <a:r>
              <a:rPr lang="pl-PL" sz="4267" b="1" dirty="0">
                <a:solidFill>
                  <a:schemeClr val="accent1"/>
                </a:solidFill>
                <a:latin typeface="+mj-lt"/>
              </a:rPr>
              <a:t>"  </a:t>
            </a:r>
            <a:r>
              <a:rPr lang="pl-PL" sz="4267" b="1" dirty="0" err="1">
                <a:solidFill>
                  <a:schemeClr val="accent1"/>
                </a:solidFill>
                <a:latin typeface="+mj-lt"/>
              </a:rPr>
              <a:t>script</a:t>
            </a:r>
            <a:r>
              <a:rPr lang="pl-PL" sz="4267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4267" b="1" dirty="0" err="1">
                <a:solidFill>
                  <a:schemeClr val="accent1"/>
                </a:solidFill>
                <a:latin typeface="+mj-lt"/>
              </a:rPr>
              <a:t>matter</a:t>
            </a:r>
            <a:r>
              <a:rPr lang="pl-PL" sz="4267" b="1" dirty="0">
                <a:solidFill>
                  <a:schemeClr val="accent1"/>
                </a:solidFill>
                <a:latin typeface="+mj-lt"/>
              </a:rPr>
              <a:t>?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51521" y="-20538"/>
            <a:ext cx="7373556" cy="7681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733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BE" sz="3733" b="1" cap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47614"/>
            <a:ext cx="806489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8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BE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BE" dirty="0"/>
          </a:p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BE" dirty="0"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endParaRPr lang="pl-PL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endParaRPr lang="fr-BE" dirty="0">
              <a:sym typeface="Wingdings" panose="05000000000000000000" pitchFamily="2" charset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7439" y="1485012"/>
            <a:ext cx="3072341" cy="1152128"/>
          </a:xfrm>
          <a:prstGeom prst="roundRect">
            <a:avLst/>
          </a:prstGeom>
          <a:solidFill>
            <a:srgbClr val="CDA769"/>
          </a:solidFill>
          <a:ln>
            <a:solidFill>
              <a:srgbClr val="CDA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err="1">
                <a:sym typeface="Wingdings" panose="05000000000000000000" pitchFamily="2" charset="2"/>
              </a:rPr>
              <a:t>Perception</a:t>
            </a:r>
            <a:r>
              <a:rPr lang="pl-PL" b="1" dirty="0">
                <a:sym typeface="Wingdings" panose="05000000000000000000" pitchFamily="2" charset="2"/>
              </a:rPr>
              <a:t> of </a:t>
            </a:r>
            <a:r>
              <a:rPr lang="pl-PL" b="1" dirty="0" err="1">
                <a:sym typeface="Wingdings" panose="05000000000000000000" pitchFamily="2" charset="2"/>
              </a:rPr>
              <a:t>relevant</a:t>
            </a:r>
            <a:r>
              <a:rPr lang="pl-PL" b="1" dirty="0">
                <a:sym typeface="Wingdings" panose="05000000000000000000" pitchFamily="2" charset="2"/>
              </a:rPr>
              <a:t> public</a:t>
            </a:r>
            <a:endParaRPr lang="fr-BE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7439" y="2960655"/>
            <a:ext cx="3072341" cy="1152128"/>
          </a:xfrm>
          <a:prstGeom prst="roundRect">
            <a:avLst/>
          </a:prstGeom>
          <a:solidFill>
            <a:srgbClr val="CDA769"/>
          </a:solidFill>
          <a:ln>
            <a:solidFill>
              <a:srgbClr val="CDA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How the </a:t>
            </a:r>
            <a:r>
              <a:rPr lang="pl-PL" b="1" dirty="0" err="1"/>
              <a:t>script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used</a:t>
            </a:r>
            <a:endParaRPr lang="fr-BE" b="1" dirty="0"/>
          </a:p>
        </p:txBody>
      </p:sp>
      <p:sp>
        <p:nvSpPr>
          <p:cNvPr id="11" name="Right Arrow 10"/>
          <p:cNvSpPr/>
          <p:nvPr/>
        </p:nvSpPr>
        <p:spPr>
          <a:xfrm>
            <a:off x="4076688" y="3444480"/>
            <a:ext cx="351296" cy="209444"/>
          </a:xfrm>
          <a:prstGeom prst="rightArrow">
            <a:avLst>
              <a:gd name="adj1" fmla="val 50000"/>
              <a:gd name="adj2" fmla="val 73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ight Arrow 11"/>
          <p:cNvSpPr/>
          <p:nvPr/>
        </p:nvSpPr>
        <p:spPr>
          <a:xfrm>
            <a:off x="4107248" y="1882544"/>
            <a:ext cx="320736" cy="209444"/>
          </a:xfrm>
          <a:prstGeom prst="rightArrow">
            <a:avLst>
              <a:gd name="adj1" fmla="val 50000"/>
              <a:gd name="adj2" fmla="val 73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FA4C00-4E3F-4AC7-9CD6-6A4FF7CAA0DA}"/>
              </a:ext>
            </a:extLst>
          </p:cNvPr>
          <p:cNvSpPr/>
          <p:nvPr/>
        </p:nvSpPr>
        <p:spPr>
          <a:xfrm>
            <a:off x="1120510" y="1533055"/>
            <a:ext cx="2547283" cy="36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/>
              <a:t>1. </a:t>
            </a:r>
            <a:r>
              <a:rPr lang="fr-BE" dirty="0" err="1"/>
              <a:t>Distinctiveness</a:t>
            </a:r>
            <a:endParaRPr lang="fr-BE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D78C97-BDFD-41CE-B050-BBDC7094FED0}"/>
              </a:ext>
            </a:extLst>
          </p:cNvPr>
          <p:cNvSpPr/>
          <p:nvPr/>
        </p:nvSpPr>
        <p:spPr>
          <a:xfrm>
            <a:off x="1103153" y="1987266"/>
            <a:ext cx="2564640" cy="36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2. </a:t>
            </a:r>
            <a:r>
              <a:rPr lang="fr-BE" dirty="0" err="1"/>
              <a:t>Likehood</a:t>
            </a:r>
            <a:r>
              <a:rPr lang="fr-BE" dirty="0"/>
              <a:t> of confusion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103DB2-6CEF-4F78-A8FD-994C5764CBB4}"/>
              </a:ext>
            </a:extLst>
          </p:cNvPr>
          <p:cNvSpPr/>
          <p:nvPr/>
        </p:nvSpPr>
        <p:spPr>
          <a:xfrm>
            <a:off x="1097808" y="3094991"/>
            <a:ext cx="2564640" cy="36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/>
              <a:t>3. Bad </a:t>
            </a:r>
            <a:r>
              <a:rPr lang="fr-BE" dirty="0" err="1"/>
              <a:t>faith</a:t>
            </a:r>
            <a:endParaRPr lang="fr-BE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FBB092-7C4D-4583-BF56-DCAF623EC1F0}"/>
              </a:ext>
            </a:extLst>
          </p:cNvPr>
          <p:cNvSpPr/>
          <p:nvPr/>
        </p:nvSpPr>
        <p:spPr>
          <a:xfrm>
            <a:off x="1097808" y="3549202"/>
            <a:ext cx="2564640" cy="36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/>
              <a:t>4. </a:t>
            </a:r>
            <a:r>
              <a:rPr lang="fr-BE" dirty="0" err="1"/>
              <a:t>Genuine</a:t>
            </a:r>
            <a:r>
              <a:rPr lang="fr-BE" dirty="0"/>
              <a:t> use</a:t>
            </a:r>
          </a:p>
        </p:txBody>
      </p:sp>
    </p:spTree>
    <p:extLst>
      <p:ext uri="{BB962C8B-B14F-4D97-AF65-F5344CB8AC3E}">
        <p14:creationId xmlns:p14="http://schemas.microsoft.com/office/powerpoint/2010/main" val="280129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BB2464E-08DF-4180-8DE3-0431D9DF8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892338"/>
              </p:ext>
            </p:extLst>
          </p:nvPr>
        </p:nvGraphicFramePr>
        <p:xfrm>
          <a:off x="323528" y="1419622"/>
          <a:ext cx="8184909" cy="345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55F42-EBF8-4E24-91A5-346900F27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165" y="267973"/>
            <a:ext cx="8069633" cy="1024216"/>
          </a:xfrm>
        </p:spPr>
        <p:txBody>
          <a:bodyPr/>
          <a:lstStyle/>
          <a:p>
            <a:r>
              <a:rPr lang="en-GB" sz="4267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C-147/14</a:t>
            </a:r>
            <a:r>
              <a:rPr lang="pl-PL" sz="4267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267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Loutfi</a:t>
            </a:r>
            <a:r>
              <a:rPr lang="en-GB" sz="4267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AMJ </a:t>
            </a:r>
            <a:r>
              <a:rPr lang="en-GB" sz="4267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Meatproducts</a:t>
            </a:r>
            <a:endParaRPr lang="pl-PL" sz="4267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75C200-AE00-4E5D-8994-4C4A64FBF9E2}"/>
                  </a:ext>
                </a:extLst>
              </p14:cNvPr>
              <p14:cNvContentPartPr/>
              <p14:nvPr/>
            </p14:nvContentPartPr>
            <p14:xfrm>
              <a:off x="8009697" y="594875"/>
              <a:ext cx="480" cy="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75C200-AE00-4E5D-8994-4C4A64FBF9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7697" y="582875"/>
                <a:ext cx="24000" cy="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AC2BE5-F1C7-4D02-A283-22F1193899F5}"/>
                  </a:ext>
                </a:extLst>
              </p14:cNvPr>
              <p14:cNvContentPartPr/>
              <p14:nvPr/>
            </p14:nvContentPartPr>
            <p14:xfrm>
              <a:off x="895617" y="-68005"/>
              <a:ext cx="480" cy="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AC2BE5-F1C7-4D02-A283-22F1193899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3617" y="-80005"/>
                <a:ext cx="24000" cy="24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45A6887-C696-47C6-808B-DBB760462DD9}"/>
              </a:ext>
            </a:extLst>
          </p:cNvPr>
          <p:cNvSpPr txBox="1"/>
          <p:nvPr/>
        </p:nvSpPr>
        <p:spPr>
          <a:xfrm>
            <a:off x="1043608" y="170765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err="1">
                <a:solidFill>
                  <a:srgbClr val="0070C0"/>
                </a:solidFill>
              </a:rPr>
              <a:t>Assessing</a:t>
            </a:r>
            <a:r>
              <a:rPr lang="fr-BE" b="1" u="sng" dirty="0">
                <a:solidFill>
                  <a:srgbClr val="0070C0"/>
                </a:solidFill>
              </a:rPr>
              <a:t> </a:t>
            </a:r>
            <a:r>
              <a:rPr lang="fr-BE" b="1" u="sng" dirty="0" err="1">
                <a:solidFill>
                  <a:srgbClr val="0070C0"/>
                </a:solidFill>
              </a:rPr>
              <a:t>likelihood</a:t>
            </a:r>
            <a:r>
              <a:rPr lang="fr-BE" b="1" u="sng" dirty="0">
                <a:solidFill>
                  <a:srgbClr val="0070C0"/>
                </a:solidFill>
              </a:rPr>
              <a:t> of confusion </a:t>
            </a:r>
            <a:r>
              <a:rPr lang="fr-BE" b="1" u="sng" dirty="0" err="1">
                <a:solidFill>
                  <a:srgbClr val="0070C0"/>
                </a:solidFill>
              </a:rPr>
              <a:t>between</a:t>
            </a:r>
            <a:r>
              <a:rPr lang="fr-BE" b="1" u="sng" dirty="0">
                <a:solidFill>
                  <a:srgbClr val="0070C0"/>
                </a:solidFill>
              </a:rPr>
              <a:t> </a:t>
            </a:r>
            <a:r>
              <a:rPr lang="fr-BE" b="1" u="sng" dirty="0" err="1">
                <a:solidFill>
                  <a:srgbClr val="0070C0"/>
                </a:solidFill>
              </a:rPr>
              <a:t>two</a:t>
            </a:r>
            <a:r>
              <a:rPr lang="fr-BE" b="1" u="sng" dirty="0">
                <a:solidFill>
                  <a:srgbClr val="0070C0"/>
                </a:solidFill>
              </a:rPr>
              <a:t> marks :</a:t>
            </a:r>
            <a:r>
              <a:rPr lang="fr-BE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73EF3A2-64F6-4B3D-87DB-BDE8A56FA50E}"/>
              </a:ext>
            </a:extLst>
          </p:cNvPr>
          <p:cNvSpPr/>
          <p:nvPr/>
        </p:nvSpPr>
        <p:spPr>
          <a:xfrm>
            <a:off x="539552" y="1744324"/>
            <a:ext cx="504056" cy="295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D29B8E-7AC6-4003-BA93-906767AAAF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6070" y="2271409"/>
            <a:ext cx="1180920" cy="973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19074-1586-4E16-B529-3C78C895D5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5816" y="2271409"/>
            <a:ext cx="1152128" cy="9732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21216F-29B5-4573-AF55-D0F02BDA3A32}"/>
              </a:ext>
            </a:extLst>
          </p:cNvPr>
          <p:cNvSpPr txBox="1"/>
          <p:nvPr/>
        </p:nvSpPr>
        <p:spPr>
          <a:xfrm>
            <a:off x="757719" y="3372134"/>
            <a:ext cx="406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pronunciation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non-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script must be taken into account</a:t>
            </a:r>
            <a:endParaRPr lang="fr-B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0EC519-A34C-4A74-A460-22B19C785B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3125" y="2246531"/>
            <a:ext cx="1386960" cy="973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15A8C7-8E53-4459-8608-04C6F3217D57}"/>
              </a:ext>
            </a:extLst>
          </p:cNvPr>
          <p:cNvSpPr txBox="1"/>
          <p:nvPr/>
        </p:nvSpPr>
        <p:spPr>
          <a:xfrm>
            <a:off x="5436096" y="3389368"/>
            <a:ext cx="2736304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public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would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those fact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5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3A4D5-C0A7-4AF7-BA06-4AA99A7DA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667" b="1" dirty="0" err="1">
                <a:solidFill>
                  <a:schemeClr val="accent1"/>
                </a:solidFill>
                <a:latin typeface="+mj-lt"/>
              </a:rPr>
              <a:t>Why</a:t>
            </a:r>
            <a:r>
              <a:rPr lang="pl-PL" sz="2667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667" b="1" dirty="0" err="1">
                <a:solidFill>
                  <a:schemeClr val="accent1"/>
                </a:solidFill>
                <a:latin typeface="+mj-lt"/>
              </a:rPr>
              <a:t>does</a:t>
            </a:r>
            <a:r>
              <a:rPr lang="pl-PL" sz="2667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667" b="1" dirty="0" err="1">
                <a:solidFill>
                  <a:schemeClr val="accent1"/>
                </a:solidFill>
                <a:latin typeface="+mj-lt"/>
              </a:rPr>
              <a:t>foreign</a:t>
            </a:r>
            <a:r>
              <a:rPr lang="pl-PL" sz="2667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667" b="1" dirty="0" err="1">
                <a:solidFill>
                  <a:schemeClr val="accent1"/>
                </a:solidFill>
                <a:latin typeface="+mj-lt"/>
              </a:rPr>
              <a:t>script</a:t>
            </a:r>
            <a:r>
              <a:rPr lang="pl-PL" sz="2667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667" b="1" dirty="0" err="1">
                <a:solidFill>
                  <a:schemeClr val="accent1"/>
                </a:solidFill>
                <a:latin typeface="+mj-lt"/>
              </a:rPr>
              <a:t>matter</a:t>
            </a:r>
            <a:r>
              <a:rPr lang="pl-PL" sz="2667" b="1" dirty="0">
                <a:solidFill>
                  <a:schemeClr val="accent1"/>
                </a:solidFill>
                <a:latin typeface="+mj-lt"/>
              </a:rPr>
              <a:t>? </a:t>
            </a:r>
            <a:endParaRPr lang="fr-BE" sz="2667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AEDF4-6AFB-48C9-B273-F1D33E3ED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915566"/>
            <a:ext cx="8352731" cy="3816424"/>
          </a:xfrm>
        </p:spPr>
        <p:txBody>
          <a:bodyPr/>
          <a:lstStyle/>
          <a:p>
            <a:r>
              <a:rPr lang="fr-BE" b="1" dirty="0"/>
              <a:t>Case Loufti – </a:t>
            </a:r>
            <a:r>
              <a:rPr lang="fr-BE" b="1" i="1" dirty="0" err="1"/>
              <a:t>Arabic</a:t>
            </a:r>
            <a:r>
              <a:rPr lang="fr-BE" b="1" i="1" dirty="0"/>
              <a:t> script   </a:t>
            </a:r>
          </a:p>
          <a:p>
            <a:endParaRPr lang="fr-BE" b="1" dirty="0"/>
          </a:p>
          <a:p>
            <a:endParaRPr lang="fr-BE" b="1" dirty="0"/>
          </a:p>
          <a:p>
            <a:endParaRPr lang="fr-BE" b="1" dirty="0"/>
          </a:p>
          <a:p>
            <a:endParaRPr lang="fr-BE" b="1" dirty="0"/>
          </a:p>
          <a:p>
            <a:endParaRPr lang="fr-BE" b="1" dirty="0"/>
          </a:p>
          <a:p>
            <a:r>
              <a:rPr lang="fr-BE" b="1" dirty="0" err="1"/>
              <a:t>Also</a:t>
            </a:r>
            <a:r>
              <a:rPr lang="fr-BE" b="1" dirty="0"/>
              <a:t> </a:t>
            </a:r>
            <a:r>
              <a:rPr lang="fr-BE" b="1" dirty="0" err="1"/>
              <a:t>foreign</a:t>
            </a:r>
            <a:r>
              <a:rPr lang="fr-BE" b="1" dirty="0"/>
              <a:t> </a:t>
            </a:r>
            <a:r>
              <a:rPr lang="fr-BE" b="1" dirty="0" err="1"/>
              <a:t>characters</a:t>
            </a:r>
            <a:r>
              <a:rPr lang="fr-BE" b="1" dirty="0"/>
              <a:t> : </a:t>
            </a:r>
          </a:p>
          <a:p>
            <a:endParaRPr lang="fr-B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E86DF-0207-4A09-B659-7ECF14B9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94" y="1213834"/>
            <a:ext cx="1708328" cy="1098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CEB08-734F-440A-8323-BBA95C96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694" y="1185598"/>
            <a:ext cx="1708328" cy="1098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AFA6F-7BF9-4D09-A426-35C2998ED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8" y="2975560"/>
            <a:ext cx="1281164" cy="1252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B411FD-7CCA-4C08-B6D5-855B45480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662" y="2949237"/>
            <a:ext cx="1585064" cy="12575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C4E5CD-CB19-41DD-8B37-A2C30AC01808}"/>
              </a:ext>
            </a:extLst>
          </p:cNvPr>
          <p:cNvSpPr txBox="1"/>
          <p:nvPr/>
        </p:nvSpPr>
        <p:spPr>
          <a:xfrm>
            <a:off x="607268" y="4299942"/>
            <a:ext cx="684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err="1"/>
              <a:t>Chinese</a:t>
            </a:r>
            <a:r>
              <a:rPr lang="fr-BE" b="1" i="1" dirty="0"/>
              <a:t> </a:t>
            </a:r>
            <a:r>
              <a:rPr lang="pl-PL" b="1" i="1" dirty="0"/>
              <a:t>		</a:t>
            </a:r>
            <a:r>
              <a:rPr lang="fr-BE" b="1" i="1" dirty="0" err="1"/>
              <a:t>Thamil</a:t>
            </a:r>
            <a:endParaRPr lang="fr-BE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C23C77-487B-4A88-BC8D-919BD0C48332}"/>
              </a:ext>
            </a:extLst>
          </p:cNvPr>
          <p:cNvSpPr txBox="1"/>
          <p:nvPr/>
        </p:nvSpPr>
        <p:spPr>
          <a:xfrm>
            <a:off x="6439914" y="2131567"/>
            <a:ext cx="222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applications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 script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distincti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weaker</a:t>
            </a: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B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stronger</a:t>
            </a: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relevant public for mark is made up of speakers of this language  </a:t>
            </a: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29203E-ACA1-4672-A565-B6575734A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872" y="943469"/>
            <a:ext cx="2069379" cy="11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1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2EB99-ED3E-4E16-A64C-C90F79210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b="1" dirty="0" err="1">
                <a:solidFill>
                  <a:schemeClr val="accent1"/>
                </a:solidFill>
                <a:latin typeface="+mj-lt"/>
              </a:rPr>
              <a:t>What</a:t>
            </a:r>
            <a:r>
              <a:rPr lang="pl-PL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800" b="1" dirty="0" err="1">
                <a:solidFill>
                  <a:schemeClr val="accent1"/>
                </a:solidFill>
                <a:latin typeface="+mj-lt"/>
              </a:rPr>
              <a:t>if</a:t>
            </a:r>
            <a:r>
              <a:rPr lang="pl-PL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800" b="1" dirty="0" err="1">
                <a:solidFill>
                  <a:schemeClr val="accent1"/>
                </a:solidFill>
                <a:latin typeface="+mj-lt"/>
              </a:rPr>
              <a:t>foreign</a:t>
            </a:r>
            <a:r>
              <a:rPr lang="pl-PL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800" b="1" dirty="0" err="1">
                <a:solidFill>
                  <a:schemeClr val="accent1"/>
                </a:solidFill>
                <a:latin typeface="+mj-lt"/>
              </a:rPr>
              <a:t>script</a:t>
            </a:r>
            <a:r>
              <a:rPr lang="pl-PL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b="1" dirty="0" err="1">
                <a:solidFill>
                  <a:schemeClr val="accent1"/>
                </a:solidFill>
                <a:latin typeface="+mj-lt"/>
              </a:rPr>
              <a:t>is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b="1" dirty="0" err="1">
                <a:solidFill>
                  <a:schemeClr val="accent1"/>
                </a:solidFill>
                <a:latin typeface="+mj-lt"/>
              </a:rPr>
              <a:t>transliterated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?</a:t>
            </a:r>
            <a:r>
              <a:rPr lang="pl-PL" sz="2800" b="1" dirty="0">
                <a:solidFill>
                  <a:schemeClr val="accent1"/>
                </a:solidFill>
                <a:latin typeface="+mj-lt"/>
              </a:rPr>
              <a:t> </a:t>
            </a:r>
            <a:endParaRPr lang="fr-BE" sz="2800" b="1" dirty="0">
              <a:solidFill>
                <a:schemeClr val="accent1"/>
              </a:solidFill>
              <a:latin typeface="+mj-lt"/>
            </a:endParaRPr>
          </a:p>
          <a:p>
            <a:endParaRPr lang="fr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F6EEC-B506-41D6-B13E-A60843D841F2}"/>
              </a:ext>
            </a:extLst>
          </p:cNvPr>
          <p:cNvSpPr txBox="1"/>
          <p:nvPr/>
        </p:nvSpPr>
        <p:spPr>
          <a:xfrm>
            <a:off x="539552" y="98757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on-European words transliterated into Latin characters </a:t>
            </a:r>
          </a:p>
          <a:p>
            <a:pPr algn="just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(where relevant public understand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it) 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  <a:p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DDE5B-7912-4845-994A-59C93CA5913A}"/>
              </a:ext>
            </a:extLst>
          </p:cNvPr>
          <p:cNvSpPr txBox="1"/>
          <p:nvPr/>
        </p:nvSpPr>
        <p:spPr>
          <a:xfrm>
            <a:off x="2987825" y="188104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+mn-lt"/>
              </a:rPr>
              <a:t>Pinyin : </a:t>
            </a:r>
            <a:r>
              <a:rPr lang="fr-BE" dirty="0">
                <a:latin typeface="+mn-lt"/>
              </a:rPr>
              <a:t>official </a:t>
            </a:r>
            <a:r>
              <a:rPr lang="fr-BE" dirty="0" err="1">
                <a:latin typeface="+mn-lt"/>
              </a:rPr>
              <a:t>romanization</a:t>
            </a:r>
            <a:r>
              <a:rPr lang="fr-BE" dirty="0">
                <a:latin typeface="+mn-lt"/>
              </a:rPr>
              <a:t> system of </a:t>
            </a:r>
            <a:r>
              <a:rPr lang="fr-BE" dirty="0" err="1">
                <a:latin typeface="+mn-lt"/>
              </a:rPr>
              <a:t>transliteration</a:t>
            </a:r>
            <a:r>
              <a:rPr lang="fr-BE" dirty="0">
                <a:latin typeface="+mn-lt"/>
              </a:rPr>
              <a:t> of </a:t>
            </a:r>
            <a:r>
              <a:rPr lang="fr-BE" dirty="0" err="1">
                <a:latin typeface="+mn-lt"/>
              </a:rPr>
              <a:t>Chinese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characters</a:t>
            </a:r>
            <a:r>
              <a:rPr lang="fr-BE" dirty="0">
                <a:latin typeface="+mn-lt"/>
              </a:rPr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E4C8E03-65B3-4786-9AA3-EA37608BF58A}"/>
              </a:ext>
            </a:extLst>
          </p:cNvPr>
          <p:cNvSpPr/>
          <p:nvPr/>
        </p:nvSpPr>
        <p:spPr>
          <a:xfrm>
            <a:off x="2051720" y="1920832"/>
            <a:ext cx="792088" cy="37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E1B0-AC99-4515-85D9-81AF8E4DE6D8}"/>
              </a:ext>
            </a:extLst>
          </p:cNvPr>
          <p:cNvSpPr txBox="1"/>
          <p:nvPr/>
        </p:nvSpPr>
        <p:spPr>
          <a:xfrm>
            <a:off x="611560" y="2623149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u="sng" dirty="0" err="1">
                <a:latin typeface="+mn-lt"/>
              </a:rPr>
              <a:t>Examples</a:t>
            </a:r>
            <a:r>
              <a:rPr lang="fr-BE" b="1" i="1" u="sng" dirty="0">
                <a:latin typeface="+mn-lt"/>
              </a:rPr>
              <a:t> : </a:t>
            </a:r>
          </a:p>
          <a:p>
            <a:endParaRPr lang="fr-BE" b="1" i="1" u="sng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0070C0"/>
                </a:solidFill>
              </a:rPr>
              <a:t>T-140/24, </a:t>
            </a:r>
            <a:r>
              <a:rPr lang="fr-BE" b="1" dirty="0">
                <a:solidFill>
                  <a:srgbClr val="0070C0"/>
                </a:solidFill>
                <a:latin typeface="+mn-lt"/>
              </a:rPr>
              <a:t>Baidu</a:t>
            </a:r>
            <a:r>
              <a:rPr lang="fr-BE" b="1" dirty="0">
                <a:solidFill>
                  <a:srgbClr val="0070C0"/>
                </a:solidFill>
              </a:rPr>
              <a:t> 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"hundred times" or "hundred degrees" representing persistent search for the ideal</a:t>
            </a:r>
          </a:p>
          <a:p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T-533/23 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Hongqi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Flag"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iconic Chinese luxury car brand, established in 1958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959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  <a:alpha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894EAE-44A3-4697-9865-155A438ED15D}"/>
              </a:ext>
            </a:extLst>
          </p:cNvPr>
          <p:cNvSpPr txBox="1"/>
          <p:nvPr/>
        </p:nvSpPr>
        <p:spPr>
          <a:xfrm>
            <a:off x="467544" y="627534"/>
            <a:ext cx="4788532" cy="2620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relevant public stems from factual assessment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decision finding that a 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sufficiently large part of the relevant public formed of Chinese speakers</a:t>
            </a:r>
            <a:endParaRPr lang="fr-BE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A4C0179-5DE7-4CFC-A138-06F2CA95C194}"/>
              </a:ext>
            </a:extLst>
          </p:cNvPr>
          <p:cNvSpPr/>
          <p:nvPr/>
        </p:nvSpPr>
        <p:spPr>
          <a:xfrm>
            <a:off x="5364088" y="163564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FC7FA-F184-4473-9A01-9337E3A33DD4}"/>
              </a:ext>
            </a:extLst>
          </p:cNvPr>
          <p:cNvSpPr txBox="1"/>
          <p:nvPr/>
        </p:nvSpPr>
        <p:spPr>
          <a:xfrm>
            <a:off x="5976156" y="1347614"/>
            <a:ext cx="2844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Laotian or Thai languages – T-286/02 Oriental Kitchen SARL/OHIM, para 41</a:t>
            </a:r>
          </a:p>
          <a:p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19904-E766-472C-8937-AE805B01590A}"/>
              </a:ext>
            </a:extLst>
          </p:cNvPr>
          <p:cNvSpPr txBox="1"/>
          <p:nvPr/>
        </p:nvSpPr>
        <p:spPr>
          <a:xfrm>
            <a:off x="467544" y="3003798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list of goods or services is not restricted to items that can be considered as specifically targeted at certain group of consumers – like 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halal food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Muslim public – the broader general public shall be taken into consideration 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980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4D342-EDC1-410E-AC67-21AFFFFC8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339502"/>
            <a:ext cx="8784975" cy="768162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T‑323/21, Castel Frères / EUIPO - Shanghai </a:t>
            </a:r>
            <a:r>
              <a:rPr lang="fr-BE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Panati</a:t>
            </a:r>
            <a:r>
              <a:rPr lang="fr-B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fr-B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fr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DBC37-9053-4A55-940F-B343EAB58B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24" y="1779662"/>
            <a:ext cx="2915839" cy="1241822"/>
          </a:xfrm>
        </p:spPr>
        <p:txBody>
          <a:bodyPr/>
          <a:lstStyle/>
          <a:p>
            <a:pPr algn="just"/>
            <a:r>
              <a:rPr lang="pl-PL" sz="18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</a:t>
            </a:r>
            <a:r>
              <a:rPr lang="pl-PL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between contested mark and mark as used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were such as to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distinctive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character of contested mark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7FAA02-B352-4F5C-AA19-FBBC162E8A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5982" t="21167" r="13863" b="-14307"/>
          <a:stretch/>
        </p:blipFill>
        <p:spPr>
          <a:xfrm>
            <a:off x="3552192" y="1779662"/>
            <a:ext cx="5159784" cy="28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0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51C3B3E-113D-4F31-9B8B-06A085B0E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346075"/>
            <a:ext cx="8382322" cy="766763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T‑323/21, Castel Frères / EUIPO - Shanghai </a:t>
            </a:r>
            <a:r>
              <a:rPr lang="fr-BE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Panati</a:t>
            </a:r>
            <a:r>
              <a:rPr lang="fr-B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fr-B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fr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9F101-A658-4978-A650-A60EFE76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281118"/>
            <a:ext cx="7351992" cy="129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3CB370-2C6F-475E-881A-3ACF9DEBE6E9}"/>
              </a:ext>
            </a:extLst>
          </p:cNvPr>
          <p:cNvSpPr txBox="1"/>
          <p:nvPr/>
        </p:nvSpPr>
        <p:spPr>
          <a:xfrm>
            <a:off x="1979712" y="2558177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GB" sz="175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 fact that Chinese characters forming contested mark may be identified by Chinese-speaking public is not in itself sufficient to establish and define particular category of consumers targeted by contested mark</a:t>
            </a:r>
            <a:r>
              <a:rPr lang="en-GB" sz="175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75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GB" sz="17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</a:t>
            </a:r>
            <a:r>
              <a:rPr lang="en-GB" sz="17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public which spoke and understood Chinese in relation to total population of France could not be regarded as a </a:t>
            </a:r>
            <a:r>
              <a:rPr lang="en-GB" sz="17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substantial</a:t>
            </a:r>
            <a:r>
              <a:rPr lang="en-GB" sz="17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proportion of average French consumers</a:t>
            </a:r>
            <a:endParaRPr lang="pl-PL" sz="175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9879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pp_branding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BAF8BC-BE4B-406E-8A97-CC64E7119631}" vid="{874E1265-F29C-468A-B4AE-4AE14F803F4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BAF8BC-BE4B-406E-8A97-CC64E7119631}" vid="{0562ACF1-F2B2-4C9C-9FB0-745652B8CDBF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BAF8BC-BE4B-406E-8A97-CC64E7119631}" vid="{80F42C52-3564-4B6B-9AFD-8D3678C0011F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BAF8BC-BE4B-406E-8A97-CC64E7119631}" vid="{375FDF12-3B1D-408A-9560-A76AEB3E2A65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BAF8BC-BE4B-406E-8A97-CC64E7119631}" vid="{50B3BE18-72EF-4D6C-AE74-684F9BB56930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BAF8BC-BE4B-406E-8A97-CC64E7119631}" vid="{9909C947-2603-4125-B611-BBAF7EF69E7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presentation_pp_branding_2021_EN+70years</Template>
  <TotalTime>24467</TotalTime>
  <Words>587</Words>
  <Application>Microsoft Office PowerPoint</Application>
  <PresentationFormat>On-screen Show (16:9)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ArialMT</vt:lpstr>
      <vt:lpstr>Calibri</vt:lpstr>
      <vt:lpstr>Open Sans</vt:lpstr>
      <vt:lpstr>Open Sans </vt:lpstr>
      <vt:lpstr>Open Sans SemiBold</vt:lpstr>
      <vt:lpstr>Open Sans SemiBold</vt:lpstr>
      <vt:lpstr>Times New Roman</vt:lpstr>
      <vt:lpstr>Wingdings</vt:lpstr>
      <vt:lpstr>Presentation_pp_branding_2018</vt:lpstr>
      <vt:lpstr>2_Office Theme</vt:lpstr>
      <vt:lpstr>6_Office Theme</vt:lpstr>
      <vt:lpstr>Custom Design</vt:lpstr>
      <vt:lpstr>1_Custom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Cour de Justice de L'U.E.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Krystyna Kowalik</dc:creator>
  <cp:lastModifiedBy>Kowalik-Banczyk Krystyna</cp:lastModifiedBy>
  <cp:revision>399</cp:revision>
  <cp:lastPrinted>2026-05-05T15:24:23Z</cp:lastPrinted>
  <dcterms:created xsi:type="dcterms:W3CDTF">2023-01-26T09:20:20Z</dcterms:created>
  <dcterms:modified xsi:type="dcterms:W3CDTF">2026-05-05T19:42:55Z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2026-04-16T14:36:29Z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702c9c89-88cc-4c85-91c9-18e11ffdb9a6</vt:lpwstr>
  </property>
  <property fmtid="{D5CDD505-2E9C-101B-9397-08002B2CF9AE}" pid="8" name="MSIP_Label_20773ee6-353b-4fb9-a59d-0b94c8c67bea_ContentBits">
    <vt:lpwstr>0</vt:lpwstr>
  </property>
  <property fmtid="{D5CDD505-2E9C-101B-9397-08002B2CF9AE}" pid="9" name="MSIP_Label_20773ee6-353b-4fb9-a59d-0b94c8c67bea_Tag">
    <vt:lpwstr>10, 0, 1, 1</vt:lpwstr>
  </property>
</Properties>
</file>